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95" r:id="rId4"/>
    <p:sldId id="292" r:id="rId5"/>
    <p:sldId id="278" r:id="rId6"/>
    <p:sldId id="296" r:id="rId7"/>
    <p:sldId id="293" r:id="rId8"/>
    <p:sldId id="29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25969" autoAdjust="0"/>
  </p:normalViewPr>
  <p:slideViewPr>
    <p:cSldViewPr snapToGrid="0">
      <p:cViewPr varScale="1">
        <p:scale>
          <a:sx n="114" d="100"/>
          <a:sy n="114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99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2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4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2438" eaLnBrk="0" hangingPunct="0"/>
            <a:endParaRPr lang="en-US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0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3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99E726-533D-46A0-A15E-738B5E9C016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66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7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5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1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FD801-4E1F-413D-A528-45D31FF571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70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9E9-03EF-4DAC-88B1-1E2B17D8CA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4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2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82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8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Title and Content (ab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040"/>
            <a:ext cx="114604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2683" y="239184"/>
            <a:ext cx="5364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137EE-FA37-46F0-8B33-DBE13CF2D59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1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youtu.be/ZF0J_Q0AK0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221480"/>
            <a:ext cx="3799840" cy="12039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Vincent MARTINAUD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Legal Manager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IBM France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178" name="Group 53"/>
          <p:cNvGrpSpPr/>
          <p:nvPr/>
        </p:nvGrpSpPr>
        <p:grpSpPr>
          <a:xfrm>
            <a:off x="10062060" y="6245312"/>
            <a:ext cx="473839" cy="192025"/>
            <a:chOff x="0" y="0"/>
            <a:chExt cx="473837" cy="192023"/>
          </a:xfrm>
        </p:grpSpPr>
        <p:sp>
          <p:nvSpPr>
            <p:cNvPr id="179" name="Shape 13"/>
            <p:cNvSpPr/>
            <p:nvPr/>
          </p:nvSpPr>
          <p:spPr>
            <a:xfrm>
              <a:off x="294540" y="51186"/>
              <a:ext cx="6834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244" y="0"/>
                  </a:lnTo>
                  <a:lnTo>
                    <a:pt x="20561" y="5339"/>
                  </a:lnTo>
                  <a:lnTo>
                    <a:pt x="20832" y="9708"/>
                  </a:lnTo>
                  <a:lnTo>
                    <a:pt x="21058" y="13591"/>
                  </a:lnTo>
                  <a:lnTo>
                    <a:pt x="21374" y="1747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0" name="Shape 14"/>
            <p:cNvSpPr/>
            <p:nvPr/>
          </p:nvSpPr>
          <p:spPr>
            <a:xfrm>
              <a:off x="379898" y="51187"/>
              <a:ext cx="68346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1" name="Shape 15"/>
            <p:cNvSpPr/>
            <p:nvPr/>
          </p:nvSpPr>
          <p:spPr>
            <a:xfrm>
              <a:off x="333001" y="76780"/>
              <a:ext cx="3846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91" y="0"/>
                  </a:lnTo>
                  <a:lnTo>
                    <a:pt x="19432" y="1942"/>
                  </a:lnTo>
                  <a:lnTo>
                    <a:pt x="19673" y="4611"/>
                  </a:lnTo>
                  <a:lnTo>
                    <a:pt x="19994" y="7524"/>
                  </a:lnTo>
                  <a:lnTo>
                    <a:pt x="20396" y="10921"/>
                  </a:lnTo>
                  <a:lnTo>
                    <a:pt x="20717" y="14076"/>
                  </a:lnTo>
                  <a:lnTo>
                    <a:pt x="21038" y="16989"/>
                  </a:lnTo>
                  <a:lnTo>
                    <a:pt x="21359" y="19416"/>
                  </a:lnTo>
                  <a:lnTo>
                    <a:pt x="21520" y="21115"/>
                  </a:lnTo>
                  <a:lnTo>
                    <a:pt x="21600" y="21600"/>
                  </a:lnTo>
                  <a:lnTo>
                    <a:pt x="2409" y="21600"/>
                  </a:lnTo>
                  <a:lnTo>
                    <a:pt x="2168" y="19901"/>
                  </a:lnTo>
                  <a:lnTo>
                    <a:pt x="1847" y="17231"/>
                  </a:lnTo>
                  <a:lnTo>
                    <a:pt x="1526" y="14319"/>
                  </a:lnTo>
                  <a:lnTo>
                    <a:pt x="1204" y="10921"/>
                  </a:lnTo>
                  <a:lnTo>
                    <a:pt x="803" y="7766"/>
                  </a:lnTo>
                  <a:lnTo>
                    <a:pt x="482" y="4854"/>
                  </a:lnTo>
                  <a:lnTo>
                    <a:pt x="241" y="2427"/>
                  </a:lnTo>
                  <a:lnTo>
                    <a:pt x="0" y="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2" name="Shape 16"/>
            <p:cNvSpPr/>
            <p:nvPr/>
          </p:nvSpPr>
          <p:spPr>
            <a:xfrm>
              <a:off x="371462" y="76780"/>
              <a:ext cx="38320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7" y="0"/>
                  </a:moveTo>
                  <a:lnTo>
                    <a:pt x="21600" y="0"/>
                  </a:lnTo>
                  <a:lnTo>
                    <a:pt x="19182" y="21600"/>
                  </a:lnTo>
                  <a:lnTo>
                    <a:pt x="0" y="21600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3" name="Shape 17"/>
            <p:cNvSpPr/>
            <p:nvPr/>
          </p:nvSpPr>
          <p:spPr>
            <a:xfrm>
              <a:off x="341580" y="102374"/>
              <a:ext cx="59766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050" y="21600"/>
                  </a:lnTo>
                  <a:lnTo>
                    <a:pt x="1550" y="21600"/>
                  </a:lnTo>
                  <a:lnTo>
                    <a:pt x="1137" y="16320"/>
                  </a:lnTo>
                  <a:lnTo>
                    <a:pt x="827" y="12000"/>
                  </a:lnTo>
                  <a:lnTo>
                    <a:pt x="31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4" name="Shape 18"/>
            <p:cNvSpPr/>
            <p:nvPr/>
          </p:nvSpPr>
          <p:spPr>
            <a:xfrm>
              <a:off x="294539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5" name="Shape 19"/>
            <p:cNvSpPr/>
            <p:nvPr/>
          </p:nvSpPr>
          <p:spPr>
            <a:xfrm>
              <a:off x="409781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6" name="Shape 20"/>
            <p:cNvSpPr/>
            <p:nvPr/>
          </p:nvSpPr>
          <p:spPr>
            <a:xfrm>
              <a:off x="294539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7" name="Shape 21"/>
            <p:cNvSpPr/>
            <p:nvPr/>
          </p:nvSpPr>
          <p:spPr>
            <a:xfrm>
              <a:off x="409781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8" name="Shape 22"/>
            <p:cNvSpPr/>
            <p:nvPr/>
          </p:nvSpPr>
          <p:spPr>
            <a:xfrm>
              <a:off x="294539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9" name="Shape 23"/>
            <p:cNvSpPr/>
            <p:nvPr/>
          </p:nvSpPr>
          <p:spPr>
            <a:xfrm>
              <a:off x="409781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0" name="Shape 24"/>
            <p:cNvSpPr/>
            <p:nvPr/>
          </p:nvSpPr>
          <p:spPr>
            <a:xfrm>
              <a:off x="268946" y="153704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1" name="Shape 25"/>
            <p:cNvSpPr/>
            <p:nvPr/>
          </p:nvSpPr>
          <p:spPr>
            <a:xfrm>
              <a:off x="268946" y="179298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2" name="Shape 26"/>
            <p:cNvSpPr/>
            <p:nvPr/>
          </p:nvSpPr>
          <p:spPr>
            <a:xfrm>
              <a:off x="128110" y="128111"/>
              <a:ext cx="38463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3" name="Shape 27"/>
            <p:cNvSpPr/>
            <p:nvPr/>
          </p:nvSpPr>
          <p:spPr>
            <a:xfrm>
              <a:off x="128110" y="51187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4" name="Shape 28"/>
            <p:cNvSpPr/>
            <p:nvPr/>
          </p:nvSpPr>
          <p:spPr>
            <a:xfrm>
              <a:off x="25593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5" name="Shape 29"/>
            <p:cNvSpPr/>
            <p:nvPr/>
          </p:nvSpPr>
          <p:spPr>
            <a:xfrm>
              <a:off x="25593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6" name="Shape 30"/>
            <p:cNvSpPr/>
            <p:nvPr/>
          </p:nvSpPr>
          <p:spPr>
            <a:xfrm>
              <a:off x="25593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7" name="Shape 31"/>
            <p:cNvSpPr/>
            <p:nvPr/>
          </p:nvSpPr>
          <p:spPr>
            <a:xfrm>
              <a:off x="25593" y="51187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8" name="Shape 32"/>
            <p:cNvSpPr/>
            <p:nvPr/>
          </p:nvSpPr>
          <p:spPr>
            <a:xfrm>
              <a:off x="-1" y="153704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9" name="Shape 33"/>
            <p:cNvSpPr/>
            <p:nvPr/>
          </p:nvSpPr>
          <p:spPr>
            <a:xfrm>
              <a:off x="-1" y="179298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0" name="Shape 34"/>
            <p:cNvSpPr/>
            <p:nvPr/>
          </p:nvSpPr>
          <p:spPr>
            <a:xfrm>
              <a:off x="-1" y="0"/>
              <a:ext cx="89649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1" name="Shape 35"/>
            <p:cNvSpPr/>
            <p:nvPr/>
          </p:nvSpPr>
          <p:spPr>
            <a:xfrm>
              <a:off x="-1" y="25593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2" name="Shape 36"/>
            <p:cNvSpPr/>
            <p:nvPr/>
          </p:nvSpPr>
          <p:spPr>
            <a:xfrm>
              <a:off x="268946" y="0"/>
              <a:ext cx="76924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96" y="0"/>
                  </a:lnTo>
                  <a:lnTo>
                    <a:pt x="20636" y="4080"/>
                  </a:lnTo>
                  <a:lnTo>
                    <a:pt x="21038" y="11760"/>
                  </a:lnTo>
                  <a:lnTo>
                    <a:pt x="21279" y="1632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3" name="Shape 37"/>
            <p:cNvSpPr/>
            <p:nvPr/>
          </p:nvSpPr>
          <p:spPr>
            <a:xfrm>
              <a:off x="268946" y="25593"/>
              <a:ext cx="85360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515" y="0"/>
                  </a:lnTo>
                  <a:lnTo>
                    <a:pt x="20732" y="4126"/>
                  </a:lnTo>
                  <a:lnTo>
                    <a:pt x="20876" y="7038"/>
                  </a:lnTo>
                  <a:lnTo>
                    <a:pt x="21021" y="9708"/>
                  </a:lnTo>
                  <a:lnTo>
                    <a:pt x="21238" y="14562"/>
                  </a:lnTo>
                  <a:lnTo>
                    <a:pt x="21419" y="1771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4" name="Shape 38"/>
            <p:cNvSpPr/>
            <p:nvPr/>
          </p:nvSpPr>
          <p:spPr>
            <a:xfrm>
              <a:off x="397056" y="0"/>
              <a:ext cx="76782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7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5" name="Shape 39"/>
            <p:cNvSpPr/>
            <p:nvPr/>
          </p:nvSpPr>
          <p:spPr>
            <a:xfrm>
              <a:off x="388620" y="25593"/>
              <a:ext cx="85217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6" name="Shape 40"/>
            <p:cNvSpPr/>
            <p:nvPr/>
          </p:nvSpPr>
          <p:spPr>
            <a:xfrm>
              <a:off x="409781" y="153704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7" name="Shape 41"/>
            <p:cNvSpPr/>
            <p:nvPr/>
          </p:nvSpPr>
          <p:spPr>
            <a:xfrm>
              <a:off x="409781" y="179298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8" name="Shape 42"/>
            <p:cNvSpPr/>
            <p:nvPr/>
          </p:nvSpPr>
          <p:spPr>
            <a:xfrm>
              <a:off x="365041" y="179298"/>
              <a:ext cx="12701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983" y="21600"/>
                  </a:lnTo>
                  <a:lnTo>
                    <a:pt x="9885" y="19416"/>
                  </a:lnTo>
                  <a:lnTo>
                    <a:pt x="8420" y="16989"/>
                  </a:lnTo>
                  <a:lnTo>
                    <a:pt x="6956" y="14076"/>
                  </a:lnTo>
                  <a:lnTo>
                    <a:pt x="5492" y="10679"/>
                  </a:lnTo>
                  <a:lnTo>
                    <a:pt x="3661" y="7524"/>
                  </a:lnTo>
                  <a:lnTo>
                    <a:pt x="2197" y="4369"/>
                  </a:lnTo>
                  <a:lnTo>
                    <a:pt x="1098" y="1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9" name="Shape 43"/>
            <p:cNvSpPr/>
            <p:nvPr/>
          </p:nvSpPr>
          <p:spPr>
            <a:xfrm>
              <a:off x="358594" y="153704"/>
              <a:ext cx="2559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980" y="21600"/>
                  </a:lnTo>
                  <a:lnTo>
                    <a:pt x="3620" y="21600"/>
                  </a:lnTo>
                  <a:lnTo>
                    <a:pt x="3017" y="17474"/>
                  </a:lnTo>
                  <a:lnTo>
                    <a:pt x="2172" y="13591"/>
                  </a:lnTo>
                  <a:lnTo>
                    <a:pt x="1569" y="9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0" name="Shape 44"/>
            <p:cNvSpPr/>
            <p:nvPr/>
          </p:nvSpPr>
          <p:spPr>
            <a:xfrm>
              <a:off x="350015" y="128111"/>
              <a:ext cx="42753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505" y="21600"/>
                  </a:lnTo>
                  <a:lnTo>
                    <a:pt x="2167" y="21600"/>
                  </a:lnTo>
                  <a:lnTo>
                    <a:pt x="1806" y="17474"/>
                  </a:lnTo>
                  <a:lnTo>
                    <a:pt x="1445" y="14319"/>
                  </a:lnTo>
                  <a:lnTo>
                    <a:pt x="1011" y="9465"/>
                  </a:lnTo>
                  <a:lnTo>
                    <a:pt x="722" y="7038"/>
                  </a:lnTo>
                  <a:lnTo>
                    <a:pt x="433" y="3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1" name="Shape 45"/>
            <p:cNvSpPr/>
            <p:nvPr/>
          </p:nvSpPr>
          <p:spPr>
            <a:xfrm>
              <a:off x="128110" y="102374"/>
              <a:ext cx="121105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38" y="0"/>
                  </a:lnTo>
                  <a:lnTo>
                    <a:pt x="20452" y="6480"/>
                  </a:lnTo>
                  <a:lnTo>
                    <a:pt x="21064" y="1368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2" name="Shape 46"/>
            <p:cNvSpPr/>
            <p:nvPr/>
          </p:nvSpPr>
          <p:spPr>
            <a:xfrm>
              <a:off x="204890" y="128111"/>
              <a:ext cx="5118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0"/>
                  </a:lnTo>
                  <a:lnTo>
                    <a:pt x="21419" y="1043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3" name="Shape 47"/>
            <p:cNvSpPr/>
            <p:nvPr/>
          </p:nvSpPr>
          <p:spPr>
            <a:xfrm>
              <a:off x="102373" y="153704"/>
              <a:ext cx="15213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397" y="7524"/>
                  </a:lnTo>
                  <a:lnTo>
                    <a:pt x="21153" y="14562"/>
                  </a:lnTo>
                  <a:lnTo>
                    <a:pt x="2084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4" name="Shape 48"/>
            <p:cNvSpPr/>
            <p:nvPr/>
          </p:nvSpPr>
          <p:spPr>
            <a:xfrm>
              <a:off x="102373" y="179298"/>
              <a:ext cx="13654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831" y="6310"/>
                  </a:lnTo>
                  <a:lnTo>
                    <a:pt x="20017" y="11649"/>
                  </a:lnTo>
                  <a:lnTo>
                    <a:pt x="19135" y="15775"/>
                  </a:lnTo>
                  <a:lnTo>
                    <a:pt x="18207" y="18930"/>
                  </a:lnTo>
                  <a:lnTo>
                    <a:pt x="17212" y="20872"/>
                  </a:lnTo>
                  <a:lnTo>
                    <a:pt x="1621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5" name="Shape 49"/>
            <p:cNvSpPr/>
            <p:nvPr/>
          </p:nvSpPr>
          <p:spPr>
            <a:xfrm>
              <a:off x="128110" y="76780"/>
              <a:ext cx="12110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064" y="8009"/>
                  </a:lnTo>
                  <a:lnTo>
                    <a:pt x="20452" y="15047"/>
                  </a:lnTo>
                  <a:lnTo>
                    <a:pt x="1976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6" name="Shape 50"/>
            <p:cNvSpPr/>
            <p:nvPr/>
          </p:nvSpPr>
          <p:spPr>
            <a:xfrm>
              <a:off x="204890" y="51187"/>
              <a:ext cx="5118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419" y="11164"/>
                  </a:lnTo>
                  <a:lnTo>
                    <a:pt x="2093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7" name="Shape 51"/>
            <p:cNvSpPr/>
            <p:nvPr/>
          </p:nvSpPr>
          <p:spPr>
            <a:xfrm>
              <a:off x="102373" y="0"/>
              <a:ext cx="136548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17" y="0"/>
                  </a:lnTo>
                  <a:lnTo>
                    <a:pt x="17212" y="720"/>
                  </a:lnTo>
                  <a:lnTo>
                    <a:pt x="18207" y="2640"/>
                  </a:lnTo>
                  <a:lnTo>
                    <a:pt x="19135" y="5760"/>
                  </a:lnTo>
                  <a:lnTo>
                    <a:pt x="20017" y="9840"/>
                  </a:lnTo>
                  <a:lnTo>
                    <a:pt x="20831" y="1512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8" name="Shape 52"/>
            <p:cNvSpPr/>
            <p:nvPr/>
          </p:nvSpPr>
          <p:spPr>
            <a:xfrm>
              <a:off x="102373" y="25593"/>
              <a:ext cx="15213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49" y="0"/>
                  </a:lnTo>
                  <a:lnTo>
                    <a:pt x="21153" y="6796"/>
                  </a:lnTo>
                  <a:lnTo>
                    <a:pt x="21397" y="1407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84164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84164" y="1120877"/>
            <a:ext cx="4607836" cy="5737123"/>
          </a:xfrm>
        </p:spPr>
        <p:txBody>
          <a:bodyPr anchor="ctr"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Helvetica Neue"/>
              </a:rPr>
              <a:t>Plus qu’un </a:t>
            </a:r>
            <a:r>
              <a:rPr lang="fr-FR" sz="2400" dirty="0" err="1">
                <a:latin typeface="Helvetica Neue"/>
              </a:rPr>
              <a:t>chatbot</a:t>
            </a:r>
            <a:r>
              <a:rPr lang="fr-FR" sz="2400" dirty="0">
                <a:latin typeface="Helvetica Neue"/>
              </a:rPr>
              <a:t> : aide en langage naturel les juristes à trouver des jurisprudences pertinentes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 Neue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Helvetica Neue"/>
              </a:rPr>
              <a:t>Questions posées en anglais simple comme à un collègue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 Neue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Helvetica Neue"/>
              </a:rPr>
              <a:t>ROSS comprend le contexte d’une requête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 Neue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Helvetica Neue"/>
              </a:rPr>
              <a:t>Cabinet </a:t>
            </a:r>
            <a:r>
              <a:rPr lang="fr-FR" sz="2400" dirty="0" err="1">
                <a:latin typeface="Helvetica Neue"/>
              </a:rPr>
              <a:t>BakerHostetler</a:t>
            </a:r>
            <a:r>
              <a:rPr lang="fr-FR" sz="2400" dirty="0">
                <a:latin typeface="Helvetica Neue"/>
              </a:rPr>
              <a:t>:  département procédures collectives</a:t>
            </a:r>
            <a:endParaRPr lang="fr-FR" sz="2667" dirty="0">
              <a:latin typeface="IBM Plex Sans" panose="020B0503050000000000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41744" y="6547125"/>
            <a:ext cx="2304256" cy="17367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/>
              <a:t>Source: https://cdn.trendhunterstatic.com/thumbs/powered-by-ross.jpeg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110692" y="306395"/>
            <a:ext cx="1714623" cy="8140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9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ROSS</a:t>
            </a:r>
            <a:endParaRPr lang="fr-FR" sz="3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84677-FB7F-45C2-897D-72AAE7AA3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4" y="80963"/>
            <a:ext cx="962026" cy="7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255" r="32696" b="20920"/>
          <a:stretch/>
        </p:blipFill>
        <p:spPr>
          <a:xfrm>
            <a:off x="13800" y="0"/>
            <a:ext cx="712384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37641" y="0"/>
            <a:ext cx="5054360" cy="6858000"/>
          </a:xfrm>
        </p:spPr>
        <p:txBody>
          <a:bodyPr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Toujours plus d’informations de plus de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Toujours moins de temps pour traiter plus de cas :</a:t>
            </a:r>
          </a:p>
          <a:p>
            <a:pPr marL="633413" lvl="1"/>
            <a:r>
              <a:rPr lang="fr-FR" sz="2000" dirty="0">
                <a:latin typeface="Helvetica Neue"/>
              </a:rPr>
              <a:t>- 30 à 35 cas au rôle</a:t>
            </a:r>
          </a:p>
          <a:p>
            <a:pPr marL="633413" lvl="1"/>
            <a:r>
              <a:rPr lang="fr-FR" sz="2000" dirty="0">
                <a:latin typeface="Helvetica Neue"/>
              </a:rPr>
              <a:t>- Environ 6 minutes à consacrer à chacun d’eux</a:t>
            </a:r>
          </a:p>
          <a:p>
            <a:pPr marL="722313" lvl="1" indent="-20638">
              <a:buFontTx/>
              <a:buChar char="-"/>
            </a:pPr>
            <a:r>
              <a:rPr lang="fr-FR" sz="2000" dirty="0">
                <a:latin typeface="Helvetica Neue"/>
              </a:rPr>
              <a:t> De 30 à 300 pages de dossier!</a:t>
            </a:r>
          </a:p>
          <a:p>
            <a:pPr marL="742950" lvl="1" indent="-285750">
              <a:buFontTx/>
              <a:buChar char="-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Un tableau de bord dans le Cloud d’informations qui peuvent être mises à jour en temps réel :</a:t>
            </a:r>
          </a:p>
          <a:p>
            <a:pPr lvl="1"/>
            <a:r>
              <a:rPr lang="fr-FR" sz="2000" dirty="0">
                <a:latin typeface="Helvetica Neue"/>
              </a:rPr>
              <a:t>- Synthèse de la situation du mineur</a:t>
            </a:r>
          </a:p>
          <a:p>
            <a:pPr lvl="1"/>
            <a:r>
              <a:rPr lang="fr-FR" sz="2000" dirty="0">
                <a:latin typeface="Helvetica Neue"/>
              </a:rPr>
              <a:t>- Antécédents en matière de drogue</a:t>
            </a:r>
          </a:p>
          <a:p>
            <a:pPr lvl="1"/>
            <a:r>
              <a:rPr lang="fr-FR" sz="2000" dirty="0">
                <a:latin typeface="Helvetica Neue"/>
              </a:rPr>
              <a:t>- Situation actuelle (éducation, logement, etc.)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6356" y="6432769"/>
            <a:ext cx="4815011" cy="2944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533" dirty="0">
                <a:solidFill>
                  <a:schemeClr val="bg1"/>
                </a:solidFill>
              </a:rPr>
              <a:t>* Source:  http://www.mydaytondailynews.com/news/local/hey-watson-local-judge-first-use-ibm-artificial-intelligence-juvenile-cases/InVqz6eeNxvFsMVAe5zrbL/</a:t>
            </a:r>
          </a:p>
          <a:p>
            <a:pPr>
              <a:spcBef>
                <a:spcPct val="0"/>
              </a:spcBef>
            </a:pPr>
            <a:r>
              <a:rPr lang="en-US" sz="533" dirty="0">
                <a:solidFill>
                  <a:schemeClr val="bg1"/>
                </a:solidFill>
              </a:rPr>
              <a:t>Source:  Chris Stewart / Staff</a:t>
            </a:r>
            <a:br>
              <a:rPr lang="en-US" sz="533" dirty="0">
                <a:solidFill>
                  <a:schemeClr val="bg1"/>
                </a:solidFill>
              </a:rPr>
            </a:br>
            <a:r>
              <a:rPr lang="en-US" sz="533" dirty="0">
                <a:solidFill>
                  <a:schemeClr val="bg1"/>
                </a:solidFill>
              </a:rPr>
              <a:t>https://www.mydaytondailynews.com/rf/image_medium/Pub/p8/MyDaytonDailyNews/2017/08/03/Images/newsEngin.19446536_ddn080317capizziwatson058.jpg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59" y="180847"/>
            <a:ext cx="7056784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67" b="1" dirty="0">
                <a:solidFill>
                  <a:schemeClr val="bg1"/>
                </a:solidFill>
              </a:rPr>
              <a:t>Hey Watson: Local judge first to use IBM’s artificial intelligence on juvenile cases*</a:t>
            </a:r>
            <a:r>
              <a:rPr lang="en-US" sz="2400" b="1" dirty="0"/>
              <a:t>*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27833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65923" y="840658"/>
            <a:ext cx="4626077" cy="6017342"/>
          </a:xfrm>
        </p:spPr>
        <p:txBody>
          <a:bodyPr wrap="square" anchor="ctr"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Des données structurées et non structurées dans les notes d’honoraires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OCI lit les données non structurées, en langage commun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Avantages :</a:t>
            </a:r>
          </a:p>
          <a:p>
            <a:pPr marL="625475" indent="-184150"/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- Peut réduire les notes d’honoraires - $392M d’économies pour une société financière</a:t>
            </a:r>
          </a:p>
          <a:p>
            <a:pPr marL="625475" indent="-184150"/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- Aide les conseils externes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18891" y="6578807"/>
            <a:ext cx="2735627" cy="2944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>
                <a:solidFill>
                  <a:schemeClr val="bg1"/>
                </a:solidFill>
              </a:rPr>
              <a:t>Source:  https://cdn-images-1.medium.com/max/1600/1*8rnFmbwfLd54ZjQC_MzafA.png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3189" y="125947"/>
            <a:ext cx="4272475" cy="692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900" b="1" dirty="0">
                <a:latin typeface="Helvetica" panose="020B0604020202020204" pitchFamily="34" charset="0"/>
                <a:cs typeface="Helvetica" panose="020B0604020202020204" pitchFamily="34" charset="0"/>
              </a:rPr>
              <a:t>OCI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460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8155" cy="68580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36427" y="1"/>
            <a:ext cx="4655574" cy="685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Argumentor</a:t>
            </a:r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3413" lvl="1" indent="-176213">
              <a:buNone/>
            </a:pPr>
            <a:r>
              <a:rPr lang="fr-FR" sz="2400" dirty="0">
                <a:latin typeface="Helvetica Neue"/>
              </a:rPr>
              <a:t>- Non seulement localise la bonne jurisprudence ou la bonne loi, mais surtout</a:t>
            </a:r>
          </a:p>
          <a:p>
            <a:pPr marL="442913" indent="0">
              <a:buNone/>
            </a:pPr>
            <a:endParaRPr lang="fr-FR" sz="1000" dirty="0">
              <a:latin typeface="Helvetica Neue"/>
            </a:endParaRPr>
          </a:p>
          <a:p>
            <a:pPr marL="633413" lvl="1" indent="-176213">
              <a:buNone/>
            </a:pPr>
            <a:r>
              <a:rPr lang="fr-FR" sz="2400" dirty="0">
                <a:latin typeface="Helvetica Neue"/>
              </a:rPr>
              <a:t>- Aide à la construction d’arguments et contre arguments</a:t>
            </a:r>
          </a:p>
          <a:p>
            <a:pPr marL="514350" lvl="1" indent="-514350">
              <a:buFont typeface="+mj-lt"/>
              <a:buAutoNum type="arabicPeriod" startAt="2"/>
            </a:pP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lvl="1" indent="-514350">
              <a:buFont typeface="+mj-lt"/>
              <a:buAutoNum type="arabicPeriod" startAt="2"/>
            </a:pP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ASCCIM: </a:t>
            </a:r>
          </a:p>
          <a:p>
            <a:pPr marL="514350" lvl="1" indent="-514350">
              <a:buFont typeface="+mj-lt"/>
              <a:buAutoNum type="arabicPeriod" startAt="2"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3413" lvl="1" indent="-190500">
              <a:buFontTx/>
              <a:buChar char="-"/>
            </a:pPr>
            <a:r>
              <a:rPr lang="fr-FR" sz="2400" dirty="0">
                <a:latin typeface="Helvetica Neue"/>
              </a:rPr>
              <a:t>Lit et analyse des appels d’offres</a:t>
            </a:r>
          </a:p>
          <a:p>
            <a:pPr marL="785813" lvl="1" indent="-342900">
              <a:buFontTx/>
              <a:buChar char="-"/>
            </a:pPr>
            <a:endParaRPr lang="fr-FR" sz="1000" dirty="0">
              <a:latin typeface="Helvetica Neue"/>
            </a:endParaRPr>
          </a:p>
          <a:p>
            <a:pPr marL="633413" lvl="1" indent="-190500">
              <a:buNone/>
            </a:pPr>
            <a:r>
              <a:rPr lang="fr-FR" sz="2400" dirty="0">
                <a:latin typeface="Helvetica Neue"/>
              </a:rPr>
              <a:t>- Emet un rapport sur les questions juridiques identifiées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69621"/>
            <a:ext cx="1432560" cy="27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Source:  </a:t>
            </a:r>
            <a:r>
              <a:rPr lang="en-US" sz="400" dirty="0">
                <a:solidFill>
                  <a:schemeClr val="tx1"/>
                </a:solidFill>
              </a:rPr>
              <a:t>CSA Images/ Color </a:t>
            </a:r>
            <a:r>
              <a:rPr lang="en-US" sz="400" dirty="0" err="1">
                <a:solidFill>
                  <a:schemeClr val="tx1"/>
                </a:solidFill>
              </a:rPr>
              <a:t>Printstock</a:t>
            </a:r>
            <a:endParaRPr lang="en-US" sz="400" dirty="0">
              <a:solidFill>
                <a:schemeClr val="tx1"/>
              </a:solidFill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</a:rPr>
              <a:t>Collection/</a:t>
            </a:r>
            <a:r>
              <a:rPr lang="en-US" sz="400" dirty="0" err="1">
                <a:solidFill>
                  <a:schemeClr val="tx1"/>
                </a:solidFill>
              </a:rPr>
              <a:t>Hayon</a:t>
            </a:r>
            <a:r>
              <a:rPr lang="en-US" sz="400" dirty="0">
                <a:solidFill>
                  <a:schemeClr val="tx1"/>
                </a:solidFill>
              </a:rPr>
              <a:t> </a:t>
            </a:r>
            <a:r>
              <a:rPr lang="en-US" sz="400" dirty="0" err="1">
                <a:solidFill>
                  <a:schemeClr val="tx1"/>
                </a:solidFill>
              </a:rPr>
              <a:t>Thapaliya</a:t>
            </a:r>
            <a:r>
              <a:rPr lang="en-US" sz="400" dirty="0">
                <a:solidFill>
                  <a:schemeClr val="tx1"/>
                </a:solidFill>
              </a:rPr>
              <a:t>/Getty Images</a:t>
            </a:r>
            <a:endParaRPr lang="fr-FR" sz="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0052" y="2934929"/>
            <a:ext cx="4395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Argumentor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</a:p>
          <a:p>
            <a:pPr algn="ctr"/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ASCCIM</a:t>
            </a:r>
          </a:p>
        </p:txBody>
      </p:sp>
    </p:spTree>
    <p:extLst>
      <p:ext uri="{BB962C8B-B14F-4D97-AF65-F5344CB8AC3E}">
        <p14:creationId xmlns:p14="http://schemas.microsoft.com/office/powerpoint/2010/main" val="11729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7440148" y="0"/>
            <a:ext cx="4751851" cy="685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IBM Plex Sans" panose="020B0503050000000000" pitchFamily="34" charset="0"/>
              </a:rPr>
              <a:t>Application d’IA utilisée par des chercheurs anglais et américains pour prédire le résultat d’affaires concernant les droits de l’homme</a:t>
            </a:r>
          </a:p>
          <a:p>
            <a:endParaRPr lang="fr-FR" sz="2800" dirty="0">
              <a:latin typeface="IBM Plex Sans" panose="020B0503050000000000" pitchFamily="34" charset="0"/>
            </a:endParaRPr>
          </a:p>
          <a:p>
            <a:r>
              <a:rPr lang="fr-FR" sz="2800" dirty="0">
                <a:latin typeface="IBM Plex Sans" panose="020B0503050000000000" pitchFamily="34" charset="0"/>
              </a:rPr>
              <a:t>Taux de succès de l’application : 79% des verdicts concordants</a:t>
            </a:r>
          </a:p>
          <a:p>
            <a:endParaRPr lang="fr-FR" sz="2800" dirty="0">
              <a:latin typeface="IBM Plex Sans" panose="020B0503050000000000" pitchFamily="34" charset="0"/>
            </a:endParaRPr>
          </a:p>
          <a:p>
            <a:r>
              <a:rPr lang="fr-FR" sz="2800" dirty="0">
                <a:latin typeface="IBM Plex Sans" panose="020B0503050000000000" pitchFamily="34" charset="0"/>
              </a:rPr>
              <a:t>Erreurs dans les cas aux faits proches mais aux solutions différentes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" y="0"/>
            <a:ext cx="74172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24" y="6551938"/>
            <a:ext cx="2968195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Source:  http://www.bbc.com/news/technology-37727387</a:t>
            </a:r>
          </a:p>
          <a:p>
            <a:pPr algn="ctr"/>
            <a:r>
              <a:rPr lang="fr-FR" sz="533" dirty="0">
                <a:solidFill>
                  <a:schemeClr val="bg1"/>
                </a:solidFill>
              </a:rPr>
              <a:t>https://ichef-1.bbci.co.uk/news/660/cpsprodpb/DBCE/production/_89707265_lawgeneric2.jpg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28479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60363" y="6213310"/>
            <a:ext cx="2927647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33" dirty="0"/>
              <a:t>Source:  </a:t>
            </a:r>
            <a:r>
              <a:rPr lang="en-US" sz="533" dirty="0"/>
              <a:t>https://www.lesechos.fr/intelligence-artificielle/veille-technologique/0301381847009-cimon-un-droide-pour-la-station-spatiale-internationale-2159102.php</a:t>
            </a:r>
            <a:endParaRPr lang="fr-FR" sz="533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19403" y="260649"/>
            <a:ext cx="2622848" cy="98898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CIMON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-101914" y="1089692"/>
            <a:ext cx="4805759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fr-FR" sz="2667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Crew</a:t>
            </a:r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Interactive </a:t>
            </a:r>
            <a:r>
              <a:rPr lang="fr-FR" sz="2667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MObile</a:t>
            </a:r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667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CompanioN</a:t>
            </a:r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</a:p>
          <a:p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machine en forme de balle développée par Airbus, sur la base de la technologie IBM Watson</a:t>
            </a:r>
          </a:p>
          <a:p>
            <a:r>
              <a:rPr lang="fr-FR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Conçue pour aider les astronautes à réaliser différentes tâches (y compris la conduite et le tournage d’une expérience médicale (plus de 100 étapes) 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259317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82649\Documents\Jared\Images\IBMwee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0802"/>
          <a:stretch>
            <a:fillRect/>
          </a:stretch>
        </p:blipFill>
        <p:spPr bwMode="auto">
          <a:xfrm>
            <a:off x="-60326" y="-46038"/>
            <a:ext cx="12312651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7418389" y="5498783"/>
            <a:ext cx="4060825" cy="9130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333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Merci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12254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644529"/>
            <a:ext cx="12192000" cy="768085"/>
          </a:xfrm>
        </p:spPr>
        <p:txBody>
          <a:bodyPr>
            <a:noAutofit/>
          </a:bodyPr>
          <a:lstStyle/>
          <a:p>
            <a:r>
              <a:rPr lang="fr-FR" sz="3400" b="1" spc="67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Intelligence Artificielle:  une perspective opérationnelle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52" y="3148563"/>
            <a:ext cx="11521280" cy="2601416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IA : pourquoi maintenant?</a:t>
            </a:r>
          </a:p>
          <a:p>
            <a:pPr marL="685783" indent="-685783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Où en est l’IA?</a:t>
            </a:r>
          </a:p>
          <a:p>
            <a:pPr marL="685783" indent="-685783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Exemples d’usages pour juristes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94518" y="6634349"/>
            <a:ext cx="2399588" cy="65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33" dirty="0"/>
              <a:t>Source:  http://www.zdnet.fr/i/edit/ne/2017/05/artificial-intelligence-leg.jpg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32004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"/>
            <a:ext cx="12192000" cy="684747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2566" y="287893"/>
            <a:ext cx="11388725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rPr>
              <a:t>1. IA : pourquoi maintenant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88575" y="6593826"/>
            <a:ext cx="4003425" cy="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tx1"/>
                </a:solidFill>
              </a:rPr>
              <a:t>Source:  https://transformation-digitale.pwc.fr/sites/default/files/styles/blog_large/public/intellignece_artificielle_0.jpg?itok=GnyeCCsL</a:t>
            </a:r>
          </a:p>
        </p:txBody>
      </p:sp>
      <p:sp>
        <p:nvSpPr>
          <p:cNvPr id="25" name="Freeform 24"/>
          <p:cNvSpPr/>
          <p:nvPr/>
        </p:nvSpPr>
        <p:spPr>
          <a:xfrm rot="5400000">
            <a:off x="1333594" y="2837236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4016412"/>
            <a:ext cx="3962400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133" dirty="0">
              <a:solidFill>
                <a:schemeClr val="tx1"/>
              </a:solidFill>
            </a:endParaRP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 accès facilité aux mégadonnées</a:t>
            </a: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133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5217766" y="2776276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/>
          </a:p>
        </p:txBody>
      </p:sp>
      <p:sp>
        <p:nvSpPr>
          <p:cNvPr id="27" name="Freeform 26"/>
          <p:cNvSpPr/>
          <p:nvPr/>
        </p:nvSpPr>
        <p:spPr>
          <a:xfrm rot="5400000">
            <a:off x="9317301" y="2782097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/>
          </a:p>
        </p:txBody>
      </p:sp>
      <p:sp>
        <p:nvSpPr>
          <p:cNvPr id="14" name="Freeform 13"/>
          <p:cNvSpPr/>
          <p:nvPr/>
        </p:nvSpPr>
        <p:spPr>
          <a:xfrm>
            <a:off x="3970755" y="4031653"/>
            <a:ext cx="3787259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Technologies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7772400" y="4001172"/>
            <a:ext cx="4419600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Investissements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16298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26" grpId="0" animBg="1"/>
      <p:bldP spid="2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0"/>
            <a:ext cx="3672840" cy="6858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9" y="0"/>
            <a:ext cx="4386020" cy="6858000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7266" cy="6858000"/>
          </a:xfrm>
          <a:prstGeom prst="rect">
            <a:avLst/>
          </a:prstGeom>
        </p:spPr>
      </p:pic>
      <p:sp>
        <p:nvSpPr>
          <p:cNvPr id="26" name="Texte 3"/>
          <p:cNvSpPr txBox="1">
            <a:spLocks/>
          </p:cNvSpPr>
          <p:nvPr/>
        </p:nvSpPr>
        <p:spPr>
          <a:xfrm>
            <a:off x="8586328" y="2462092"/>
            <a:ext cx="3440624" cy="34793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En 2017, les investissements  en IA sont estimés à EUR 380 billions</a:t>
            </a:r>
          </a:p>
          <a:p>
            <a:pPr lvl="1"/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Communication de la CE en avril 2018</a:t>
            </a:r>
          </a:p>
          <a:p>
            <a:pPr lvl="1"/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Focus particuliers dans certains secteurs : automobiles, santé, jeux</a:t>
            </a:r>
          </a:p>
          <a:p>
            <a:pPr lvl="1"/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1219170" lvl="1" indent="-609585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4" name="Texte 2"/>
          <p:cNvSpPr txBox="1">
            <a:spLocks/>
          </p:cNvSpPr>
          <p:nvPr/>
        </p:nvSpPr>
        <p:spPr>
          <a:xfrm>
            <a:off x="4484503" y="2501729"/>
            <a:ext cx="3807502" cy="329339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Blockchain:  plus vous avez d’informations, plus vous avez besoin d’être confiant sur son authenticité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Informatique quantique</a:t>
            </a:r>
          </a:p>
          <a:p>
            <a:pPr algn="l"/>
            <a:endParaRPr lang="fr-FR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Double effet :  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L’IA a besoin de ces 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techs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pour se développer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L’IA est nécessaire pour s’en servir pleinement</a:t>
            </a:r>
          </a:p>
        </p:txBody>
      </p:sp>
      <p:sp>
        <p:nvSpPr>
          <p:cNvPr id="22" name="Texte 1"/>
          <p:cNvSpPr txBox="1">
            <a:spLocks/>
          </p:cNvSpPr>
          <p:nvPr/>
        </p:nvSpPr>
        <p:spPr>
          <a:xfrm>
            <a:off x="0" y="1576553"/>
            <a:ext cx="4130566" cy="52814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Environ 5 quintillions (10 puissance 18) bytes de data créées chaque année</a:t>
            </a:r>
          </a:p>
          <a:p>
            <a:pPr lvl="1"/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= 8 milliards de personnes recevant 340 journaux par jour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90 % des données disponibles dans le monde créées ces 2 dernières années</a:t>
            </a:r>
          </a:p>
          <a:p>
            <a:pPr marL="441325" algn="l"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Double effet :  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Développement rapide de l’IA (nourri par les données)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Focus sur l’IA comme outil de gestion de l’information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7" name="Titre 3"/>
          <p:cNvSpPr txBox="1">
            <a:spLocks noChangeArrowheads="1"/>
          </p:cNvSpPr>
          <p:nvPr/>
        </p:nvSpPr>
        <p:spPr>
          <a:xfrm>
            <a:off x="8260080" y="357602"/>
            <a:ext cx="4114800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INVESTISSEMENTS</a:t>
            </a:r>
          </a:p>
        </p:txBody>
      </p:sp>
      <p:sp>
        <p:nvSpPr>
          <p:cNvPr id="25" name="Titre 2"/>
          <p:cNvSpPr txBox="1">
            <a:spLocks noChangeArrowheads="1"/>
          </p:cNvSpPr>
          <p:nvPr/>
        </p:nvSpPr>
        <p:spPr>
          <a:xfrm>
            <a:off x="4230474" y="373091"/>
            <a:ext cx="4258206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TECHNOLOGIES</a:t>
            </a:r>
          </a:p>
        </p:txBody>
      </p:sp>
      <p:sp>
        <p:nvSpPr>
          <p:cNvPr id="23" name="Titre 1"/>
          <p:cNvSpPr txBox="1">
            <a:spLocks noChangeArrowheads="1"/>
          </p:cNvSpPr>
          <p:nvPr/>
        </p:nvSpPr>
        <p:spPr>
          <a:xfrm>
            <a:off x="243840" y="370093"/>
            <a:ext cx="3794759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MEGADONNEES</a:t>
            </a:r>
          </a:p>
        </p:txBody>
      </p:sp>
      <p:sp>
        <p:nvSpPr>
          <p:cNvPr id="28" name="Confidentiel"/>
          <p:cNvSpPr/>
          <p:nvPr/>
        </p:nvSpPr>
        <p:spPr>
          <a:xfrm>
            <a:off x="5750077" y="6640338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110818" y="6709303"/>
            <a:ext cx="2469308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http://www.vie-publique.fr/focus/IMG/jpg/stockage-donnees-une.jpg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48217" y="6740200"/>
            <a:ext cx="4533537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http://2.bp.blogspot.com/-kys-hH5aR-U/VC9RDRgDUsI/AAAAAAAACiI/P0Kx_hKnkuU/s1600/Technologie.jpg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26548" y="6724543"/>
            <a:ext cx="3765452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https://encrypted-tbn0.gstatic.com/images?q=tbn:ANd9GcRCvfj9rDs9sdCEloAFNwtltkq6HYAvh8wS0AGFbaXYvi9KVxNr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476734" cy="751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0755"/>
            <a:ext cx="109728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sz="3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Où en est l’IA?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endParaRPr lang="fr-FR" dirty="0">
              <a:solidFill>
                <a:schemeClr val="bg1"/>
              </a:solidFill>
              <a:latin typeface="Helvetica Neue"/>
            </a:endParaRPr>
          </a:p>
          <a:p>
            <a:r>
              <a:rPr lang="fr-FR" dirty="0">
                <a:solidFill>
                  <a:schemeClr val="bg1"/>
                </a:solidFill>
                <a:latin typeface="Helvetica Neue"/>
              </a:rPr>
              <a:t>6 niveaux d’IA</a:t>
            </a:r>
          </a:p>
          <a:p>
            <a:endParaRPr lang="fr-FR" dirty="0">
              <a:solidFill>
                <a:schemeClr val="bg1"/>
              </a:solidFill>
              <a:latin typeface="Helvetica Neue"/>
            </a:endParaRPr>
          </a:p>
          <a:p>
            <a:r>
              <a:rPr lang="fr-FR" dirty="0">
                <a:solidFill>
                  <a:schemeClr val="bg1"/>
                </a:solidFill>
                <a:latin typeface="Helvetica Neue"/>
              </a:rPr>
              <a:t>Qu’est-ce que nous promet l’IA?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1065" y="6858000"/>
            <a:ext cx="2806023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http://fr.sott.net/image/s17/355717/full/intelligence_artificielle.jpg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39000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000" y="166985"/>
            <a:ext cx="7576360" cy="576064"/>
          </a:xfrm>
        </p:spPr>
        <p:txBody>
          <a:bodyPr>
            <a:noAutofit/>
          </a:bodyPr>
          <a:lstStyle/>
          <a:p>
            <a:r>
              <a:rPr lang="fr-FR" sz="4267" b="1" dirty="0">
                <a:latin typeface="Helvetica" panose="020B0604020202020204" pitchFamily="34" charset="0"/>
                <a:cs typeface="Helvetica" panose="020B0604020202020204" pitchFamily="34" charset="0"/>
              </a:rPr>
              <a:t>2. Où en est l’IA ?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732374" y="814008"/>
            <a:ext cx="3641506" cy="8438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33" dirty="0">
                <a:latin typeface="Helvetica Neue"/>
                <a:ea typeface="Helvetica Neue"/>
                <a:cs typeface="Helvetica Neue"/>
              </a:rPr>
              <a:t>6 niveaux d’IA*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-528736" y="6187155"/>
            <a:ext cx="3291947" cy="24912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3" dirty="0">
                <a:latin typeface="Helvetica Neue"/>
                <a:ea typeface="Helvetica Neue"/>
                <a:cs typeface="Helvetica Neue"/>
              </a:rPr>
              <a:t>* Source:  </a:t>
            </a:r>
            <a:r>
              <a:rPr lang="fr-FR" sz="533" dirty="0" err="1">
                <a:latin typeface="Helvetica Neue"/>
                <a:ea typeface="Helvetica Neue"/>
                <a:cs typeface="Helvetica Neue"/>
              </a:rPr>
              <a:t>Professor</a:t>
            </a:r>
            <a:r>
              <a:rPr lang="fr-FR" sz="533" dirty="0">
                <a:latin typeface="Helvetica Neue"/>
                <a:ea typeface="Helvetica Neue"/>
                <a:cs typeface="Helvetica Neue"/>
              </a:rPr>
              <a:t> JC </a:t>
            </a:r>
            <a:r>
              <a:rPr lang="fr-FR" sz="533" dirty="0" err="1">
                <a:latin typeface="Helvetica Neue"/>
                <a:ea typeface="Helvetica Neue"/>
                <a:cs typeface="Helvetica Neue"/>
              </a:rPr>
              <a:t>Heudin</a:t>
            </a:r>
            <a:r>
              <a:rPr lang="fr-FR" sz="533" dirty="0">
                <a:latin typeface="Helvetica Neue"/>
                <a:ea typeface="Helvetica Neue"/>
                <a:cs typeface="Helvetica Neue"/>
              </a:rPr>
              <a:t>, CNEJITA 2018 </a:t>
            </a:r>
            <a:r>
              <a:rPr lang="fr-FR" sz="533" dirty="0" err="1">
                <a:latin typeface="Helvetica Neue"/>
                <a:ea typeface="Helvetica Neue"/>
                <a:cs typeface="Helvetica Neue"/>
              </a:rPr>
              <a:t>Conference</a:t>
            </a:r>
            <a:endParaRPr lang="fr-FR" sz="533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38539" y="5506307"/>
            <a:ext cx="2528461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B050"/>
                </a:solidFill>
              </a:rPr>
              <a:t>Sous l’homme pour des tâches spécifiques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2351584" y="4479928"/>
            <a:ext cx="2525216" cy="6563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B050"/>
                </a:solidFill>
              </a:rPr>
              <a:t>Egale à l’homme pour des tâches spécifiques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004560" y="2564905"/>
            <a:ext cx="3124200" cy="6481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FF0000"/>
                </a:solidFill>
              </a:rPr>
              <a:t>Supérieure à tout homme pour des tâches spécifiques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947161" y="3548596"/>
            <a:ext cx="3060942" cy="62197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FFC000"/>
                </a:solidFill>
              </a:rPr>
              <a:t>Supérieure à l’homme pour des tâches spécifiques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97984" y="1637563"/>
            <a:ext cx="353869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Supérieure à tout homme pour une majorité de tâches (AGI)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44" y="0"/>
            <a:ext cx="2201027" cy="1593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224459" y="596686"/>
            <a:ext cx="230425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67" dirty="0">
                <a:solidFill>
                  <a:schemeClr val="bg1"/>
                </a:solidFill>
              </a:rPr>
              <a:t>IA ultime (unique)</a:t>
            </a:r>
          </a:p>
        </p:txBody>
      </p:sp>
      <p:sp>
        <p:nvSpPr>
          <p:cNvPr id="22" name="Title 7"/>
          <p:cNvSpPr txBox="1">
            <a:spLocks/>
          </p:cNvSpPr>
          <p:nvPr/>
        </p:nvSpPr>
        <p:spPr>
          <a:xfrm>
            <a:off x="9038742" y="6261315"/>
            <a:ext cx="3170001" cy="1907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3" dirty="0">
                <a:latin typeface="Helvetica Neue"/>
                <a:ea typeface="Helvetica Neue"/>
                <a:cs typeface="Helvetica Neue"/>
              </a:rPr>
              <a:t>Source:  https://www.groupezebra.com/wp-content/uploads/2016/08/intelligence-artificielle.jpg</a:t>
            </a:r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1015383" y="1357589"/>
            <a:ext cx="1249788" cy="1907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7" dirty="0">
                <a:latin typeface="Helvetica Neue"/>
                <a:ea typeface="Helvetica Neue"/>
                <a:cs typeface="Helvetica Neue"/>
              </a:rPr>
              <a:t>http://www.reporteroindustrial.com/documenta/imagenes/126754/xinteligencia-artificial-industria-g.jpg.pagespeed.ic.rmx6AXARnA.jpg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1878" y="6357325"/>
            <a:ext cx="3072341" cy="5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30344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0"/>
            <a:ext cx="12298680" cy="6858000"/>
          </a:xfr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452669"/>
            <a:ext cx="9150747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2. Où en est l’IA?</a:t>
            </a:r>
          </a:p>
          <a:p>
            <a:r>
              <a:rPr lang="fr-FR" sz="4267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Qu’est-ce que nous promet l’IA ?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501538" y="2113126"/>
            <a:ext cx="11329259" cy="380885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fr-FR" sz="2800" b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Des décisions </a:t>
            </a: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meilleures et plus rapides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fr-FR" sz="2800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Et des économies !</a:t>
            </a:r>
          </a:p>
          <a:p>
            <a:pPr marL="1608138" indent="-173038" algn="l"/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“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Organizations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that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analyse relevant data and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deliver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actionable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information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could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achieve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an extra </a:t>
            </a: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$430 billion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in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productivity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gains over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less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analytically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oriented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peers</a:t>
            </a:r>
            <a:r>
              <a:rPr lang="fr-FR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by 2020” (IDC)</a:t>
            </a:r>
          </a:p>
          <a:p>
            <a:pPr marL="1608138" indent="-173038" algn="l"/>
            <a:endParaRPr lang="fr-FR" sz="2800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Intelligence vs capacité à calculer et à stocker de l’information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4563" y="6566878"/>
            <a:ext cx="4957437" cy="37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https://1.bp.blogspot.com/-3vag8rc0XZY/V7nATkNT14I/AAAAAAAAApU/SvM_CapL2NcP4jwFg69RyZrDUEEsAoingCLcB/s1600/pile%2B%25C3%25A0%2Blire%2B4.jpg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22652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00" b="1" spc="67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 </a:t>
            </a:r>
            <a:r>
              <a:rPr lang="fr-FR" sz="3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Exemples d’IA dans le domaine du droit</a:t>
            </a:r>
            <a:endParaRPr lang="fr-FR" sz="3900" b="1" spc="67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8341" y="6261315"/>
            <a:ext cx="3264363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https://cdn-images-1.medium.com/max/1000/1*oiOEh2oy3pq9DnMaD_N9Og.jpeg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66043" y="1585475"/>
            <a:ext cx="10409995" cy="458198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4 catégories d’applications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Due diligence et recherchés juridiques [Bots / ROSS]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Revue de documents et contrats [</a:t>
            </a:r>
            <a:r>
              <a:rPr lang="fr-FR" sz="2800" b="1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Juvenile</a:t>
            </a: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Court </a:t>
            </a:r>
            <a:r>
              <a:rPr lang="fr-FR" sz="2800" b="1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dashboard</a:t>
            </a: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/ OCI]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Rédaction de contrats ou memo [</a:t>
            </a:r>
            <a:r>
              <a:rPr lang="fr-FR" sz="2800" b="1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Argumentor</a:t>
            </a: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/ ASCCIM]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Analyses prédictives [Droits de l’homme]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algn="l"/>
            <a:r>
              <a:rPr lang="fr-FR" sz="32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6 exemples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Une constellation de capacités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Programmé ou entraîné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De nombreuses “AI applications”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689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0149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440149" y="0"/>
            <a:ext cx="4751851" cy="6858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900" dirty="0">
                <a:latin typeface="Helvetica" panose="020B0604020202020204" pitchFamily="34" charset="0"/>
                <a:cs typeface="Helvetica" panose="020B0604020202020204" pitchFamily="34" charset="0"/>
              </a:rPr>
              <a:t>Do Not pay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IBM Plex Sans" panose="020B0503050000000000" pitchFamily="34" charset="0"/>
              </a:rPr>
              <a:t>Un </a:t>
            </a:r>
            <a:r>
              <a:rPr lang="fr-FR" sz="2400" dirty="0" err="1">
                <a:latin typeface="IBM Plex Sans" panose="020B0503050000000000" pitchFamily="34" charset="0"/>
              </a:rPr>
              <a:t>chatbot</a:t>
            </a:r>
            <a:r>
              <a:rPr lang="fr-FR" sz="2400" dirty="0">
                <a:latin typeface="IBM Plex Sans" panose="020B0503050000000000" pitchFamily="34" charset="0"/>
              </a:rPr>
              <a:t> pour consommateurs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IBM Plex Sans" panose="020B0503050000000000" pitchFamily="34" charset="0"/>
              </a:rPr>
              <a:t>Etudiant Joshua </a:t>
            </a:r>
            <a:r>
              <a:rPr lang="fr-FR" sz="2400" dirty="0" err="1">
                <a:latin typeface="IBM Plex Sans" panose="020B0503050000000000" pitchFamily="34" charset="0"/>
              </a:rPr>
              <a:t>Browder</a:t>
            </a:r>
            <a:r>
              <a:rPr lang="fr-FR" sz="2400" dirty="0">
                <a:latin typeface="IBM Plex Sans" panose="020B0503050000000000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IBM Plex Sans" panose="020B0503050000000000" pitchFamily="34" charset="0"/>
              </a:rPr>
              <a:t>Initialement pour lutter contre les contraventions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IBM Plex Sans" panose="020B0503050000000000" pitchFamily="34" charset="0"/>
              </a:rPr>
              <a:t>Développé dans d’autres domaines (congés maternité, baux)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IBM Plex Sans" panose="020B0503050000000000" pitchFamily="34" charset="0"/>
              </a:rPr>
              <a:t>Utilise la technologie Watson pour le langage naturel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atin typeface="IBM Plex Sans" panose="020B0503050000000000" pitchFamily="34" charset="0"/>
              </a:rPr>
              <a:t>En Mars de cette année:  </a:t>
            </a:r>
            <a:r>
              <a:rPr lang="fr-FR" sz="2400" dirty="0" err="1">
                <a:latin typeface="IBM Plex Sans" panose="020B0503050000000000" pitchFamily="34" charset="0"/>
              </a:rPr>
              <a:t>DoNotPay’s</a:t>
            </a:r>
            <a:r>
              <a:rPr lang="fr-FR" sz="2400" dirty="0">
                <a:latin typeface="IBM Plex Sans" panose="020B0503050000000000" pitchFamily="34" charset="0"/>
              </a:rPr>
              <a:t> flight and </a:t>
            </a:r>
            <a:r>
              <a:rPr lang="fr-FR" sz="2400" dirty="0" err="1">
                <a:latin typeface="IBM Plex Sans" panose="020B0503050000000000" pitchFamily="34" charset="0"/>
              </a:rPr>
              <a:t>hotel</a:t>
            </a:r>
            <a:r>
              <a:rPr lang="fr-FR" sz="2400" dirty="0">
                <a:latin typeface="IBM Plex Sans" panose="020B0503050000000000" pitchFamily="34" charset="0"/>
              </a:rPr>
              <a:t> </a:t>
            </a:r>
            <a:r>
              <a:rPr lang="fr-FR" sz="2400" dirty="0" err="1">
                <a:latin typeface="IBM Plex Sans" panose="020B0503050000000000" pitchFamily="34" charset="0"/>
              </a:rPr>
              <a:t>price</a:t>
            </a:r>
            <a:r>
              <a:rPr lang="fr-FR" sz="2400" dirty="0">
                <a:latin typeface="IBM Plex Sans" panose="020B0503050000000000" pitchFamily="34" charset="0"/>
              </a:rPr>
              <a:t> protection service</a:t>
            </a:r>
          </a:p>
          <a:p>
            <a:pPr marL="380990" indent="-380990" algn="ctr">
              <a:buFont typeface="Arial" panose="020B0604020202020204" pitchFamily="34" charset="0"/>
              <a:buChar char="•"/>
              <a:defRPr/>
            </a:pPr>
            <a:endParaRPr lang="fr-FR" sz="22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72819" y="6553421"/>
            <a:ext cx="3024336" cy="1822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>
                <a:solidFill>
                  <a:schemeClr val="bg1"/>
                </a:solidFill>
              </a:rPr>
              <a:t>Source:  https://techcrunch.com/wp-content/uploads/2017/07/donotpay-ios.jpg?w=1390&amp;crop=1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CONFIDENTIEL</a:t>
            </a:r>
          </a:p>
        </p:txBody>
      </p:sp>
    </p:spTree>
    <p:extLst>
      <p:ext uri="{BB962C8B-B14F-4D97-AF65-F5344CB8AC3E}">
        <p14:creationId xmlns:p14="http://schemas.microsoft.com/office/powerpoint/2010/main" val="3867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5.4|9.5|14|17.6|1.4|1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895</Words>
  <Application>Microsoft Office PowerPoint</Application>
  <PresentationFormat>Grand écran</PresentationFormat>
  <Paragraphs>181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Gulim</vt:lpstr>
      <vt:lpstr>Arial</vt:lpstr>
      <vt:lpstr>Calibri</vt:lpstr>
      <vt:lpstr>Calibri Light</vt:lpstr>
      <vt:lpstr>Helvetica</vt:lpstr>
      <vt:lpstr>Helvetica Neue</vt:lpstr>
      <vt:lpstr>IBM Plex Sans</vt:lpstr>
      <vt:lpstr>IBM Plex Sans Regular</vt:lpstr>
      <vt:lpstr>Thème Office</vt:lpstr>
      <vt:lpstr>Présentation PowerPoint</vt:lpstr>
      <vt:lpstr>Intelligence Artificielle:  une perspective opérationnelle</vt:lpstr>
      <vt:lpstr>Présentation PowerPoint</vt:lpstr>
      <vt:lpstr>Présentation PowerPoint</vt:lpstr>
      <vt:lpstr>Où en est l’IA? </vt:lpstr>
      <vt:lpstr>2. Où en est l’IA ?</vt:lpstr>
      <vt:lpstr>Présentation PowerPoint</vt:lpstr>
      <vt:lpstr>3. Exemples d’IA dans le domaine du droit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CIMON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93</cp:revision>
  <dcterms:created xsi:type="dcterms:W3CDTF">2018-04-20T10:45:39Z</dcterms:created>
  <dcterms:modified xsi:type="dcterms:W3CDTF">2018-06-04T09:44:51Z</dcterms:modified>
</cp:coreProperties>
</file>